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smart@nhm.or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Feel free to adapt this training for your own purposes. If you use and/or adapt this training please just give recognition to the original creator Richard Smart from Natural History Museum of Los Angeles County.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Any questions you have about specific slides etc please contact </a:t>
            </a:r>
            <a:r>
              <a:rPr lang="en" u="sng">
                <a:solidFill>
                  <a:schemeClr val="hlink"/>
                </a:solidFill>
                <a:hlinkClick r:id="rId3"/>
              </a:rPr>
              <a:t>rsmart@nhm.org</a:t>
            </a:r>
            <a:r>
              <a:rPr lang="en"/>
              <a:t> 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2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0697d9f45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90697d9f45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14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iNaturalist is an online social network of people sharing biodiversity information to help each other learn about nature</a:t>
            </a:r>
            <a:endParaRPr/>
          </a:p>
        </p:txBody>
      </p:sp>
      <p:sp>
        <p:nvSpPr>
          <p:cNvPr id="95" name="Google Shape;95;p14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799" cy="45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02" name="Google Shape;102;p17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Here – use the dongle to show the iNaturalist mobile app – join projects, demo features, then practice. Come back inside to show remaining slides.</a:t>
            </a:r>
            <a:endParaRPr/>
          </a:p>
        </p:txBody>
      </p:sp>
      <p:sp>
        <p:nvSpPr>
          <p:cNvPr id="103" name="Google Shape;103;p17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799" cy="45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:notes"/>
          <p:cNvSpPr txBox="1">
            <a:spLocks noGrp="1"/>
          </p:cNvSpPr>
          <p:nvPr>
            <p:ph type="body" idx="1"/>
          </p:nvPr>
        </p:nvSpPr>
        <p:spPr>
          <a:xfrm>
            <a:off x="914400" y="4344024"/>
            <a:ext cx="5029199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NHM_logo_standard_final_pms57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285750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4400"/>
              <a:buFont typeface="Roboto Slab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  <a:defRPr sz="1200" b="0" i="0" u="none" strike="noStrike" cap="none" baseline="-25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NHM_logo_standard_final_pms57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3400" y="4400550"/>
            <a:ext cx="457199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953475" y="1485900"/>
            <a:ext cx="7315200" cy="26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orgia"/>
              <a:buChar char="•"/>
              <a:defRPr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Georgia"/>
              <a:buChar char="–"/>
              <a:defRPr sz="2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Georgia"/>
              <a:buChar char="•"/>
              <a:defRPr sz="24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Georgia"/>
              <a:buChar char="–"/>
              <a:defRPr sz="20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569912" y="4575572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3124200" y="45720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3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descr="NHM_logo_standard_final_pms57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3400" y="4400550"/>
            <a:ext cx="457199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953475" y="1485900"/>
            <a:ext cx="7315200" cy="26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orgia"/>
              <a:buChar char="•"/>
              <a:defRPr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Georgia"/>
              <a:buChar char="–"/>
              <a:defRPr sz="2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Georgia"/>
              <a:buChar char="•"/>
              <a:defRPr sz="24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Georgia"/>
              <a:buChar char="–"/>
              <a:defRPr sz="20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569912" y="4575572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124200" y="45720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 descr="NHM_logo_standard_final_pms576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3400" y="4400550"/>
            <a:ext cx="457199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xygen"/>
              <a:buNone/>
              <a:defRPr sz="3200" b="1" i="0" u="none" strike="noStrike" cap="none">
                <a:solidFill>
                  <a:srgbClr val="DD5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xygen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–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–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–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•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Char char="–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569912" y="4575572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3124200" y="45720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aturalist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683909" y="2857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200"/>
              <a:buFont typeface="Roboto Slab"/>
              <a:buNone/>
            </a:pPr>
            <a:r>
              <a:rPr lang="en" sz="4800" b="1">
                <a:solidFill>
                  <a:srgbClr val="8EC641"/>
                </a:solidFill>
              </a:rPr>
              <a:t>    </a:t>
            </a:r>
            <a:r>
              <a:rPr lang="en" sz="48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iNaturalist Training</a:t>
            </a:r>
            <a:endParaRPr sz="4800" b="1" i="0" u="none" strike="noStrike" cap="none">
              <a:solidFill>
                <a:srgbClr val="8EC6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900" y="1809800"/>
            <a:ext cx="6478894" cy="33340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1445908" y="1276350"/>
            <a:ext cx="6248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7F8B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50" y="285750"/>
            <a:ext cx="1025452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30510" y="1103499"/>
            <a:ext cx="6483000" cy="3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1232550" y="148825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Capture the Moment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07399" y="1068024"/>
            <a:ext cx="6529200" cy="36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1232550" y="148825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Capture the Moment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0749" y="962975"/>
            <a:ext cx="6682500" cy="37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1232550" y="148825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Capture the Moment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990600" y="28575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Focus</a:t>
            </a:r>
            <a:endParaRPr/>
          </a:p>
        </p:txBody>
      </p:sp>
      <p:pic>
        <p:nvPicPr>
          <p:cNvPr id="160" name="Google Shape;160;p29" descr="IMG_04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550" y="1192500"/>
            <a:ext cx="2771662" cy="36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 descr="IMG_040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8987" y="1192500"/>
            <a:ext cx="2771662" cy="36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990600" y="28575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Focus</a:t>
            </a:r>
            <a:endParaRPr/>
          </a:p>
        </p:txBody>
      </p:sp>
      <p:pic>
        <p:nvPicPr>
          <p:cNvPr id="167" name="Google Shape;167;p30" descr="Lizard by Laura Scha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325" y="1198950"/>
            <a:ext cx="4998548" cy="333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2535000" y="3220800"/>
            <a:ext cx="9675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>
            <a:spLocks noGrp="1"/>
          </p:cNvSpPr>
          <p:nvPr>
            <p:ph type="title"/>
          </p:nvPr>
        </p:nvSpPr>
        <p:spPr>
          <a:xfrm>
            <a:off x="990600" y="28575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Take photos of different angles</a:t>
            </a:r>
            <a:endParaRPr/>
          </a:p>
        </p:txBody>
      </p:sp>
      <p:sp>
        <p:nvSpPr>
          <p:cNvPr id="174" name="Google Shape;174;p31"/>
          <p:cNvSpPr txBox="1"/>
          <p:nvPr/>
        </p:nvSpPr>
        <p:spPr>
          <a:xfrm>
            <a:off x="3459625" y="2057400"/>
            <a:ext cx="35271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31" descr="Draparnaud's glass snail triptyc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400" y="1598825"/>
            <a:ext cx="7109100" cy="23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>
            <a:spLocks noGrp="1"/>
          </p:cNvSpPr>
          <p:nvPr>
            <p:ph type="title"/>
          </p:nvPr>
        </p:nvSpPr>
        <p:spPr>
          <a:xfrm>
            <a:off x="912350" y="398000"/>
            <a:ext cx="76866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36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Take photos of different angles</a:t>
            </a:r>
            <a:endParaRPr/>
          </a:p>
        </p:txBody>
      </p:sp>
      <p:sp>
        <p:nvSpPr>
          <p:cNvPr id="181" name="Google Shape;181;p32"/>
          <p:cNvSpPr txBox="1">
            <a:spLocks noGrp="1"/>
          </p:cNvSpPr>
          <p:nvPr>
            <p:ph type="body" idx="1"/>
          </p:nvPr>
        </p:nvSpPr>
        <p:spPr>
          <a:xfrm>
            <a:off x="2877900" y="1485900"/>
            <a:ext cx="1617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rgbClr val="40404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2" name="Google Shape;182;p32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Georgia"/>
              <a:buNone/>
            </a:pPr>
            <a:endParaRPr sz="1800" b="0" i="0" u="none" strike="noStrike" cap="none">
              <a:solidFill>
                <a:srgbClr val="40404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3" name="Google Shape;183;p32" descr="ambigolimax triptyc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8750" y="1361400"/>
            <a:ext cx="6557949" cy="327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1028700" y="228600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800"/>
              <a:buFont typeface="Roboto Slab"/>
              <a:buNone/>
            </a:pPr>
            <a:r>
              <a:rPr lang="en" sz="3200" b="1" i="0" u="none" strike="noStrike" cap="none">
                <a:solidFill>
                  <a:srgbClr val="8EC641"/>
                </a:solidFill>
                <a:latin typeface="Arial"/>
                <a:ea typeface="Arial"/>
                <a:cs typeface="Arial"/>
                <a:sym typeface="Arial"/>
              </a:rPr>
              <a:t>How to look for wildlife</a:t>
            </a:r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1"/>
          </p:nvPr>
        </p:nvSpPr>
        <p:spPr>
          <a:xfrm>
            <a:off x="510000" y="902550"/>
            <a:ext cx="4493400" cy="3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215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Find habitat</a:t>
            </a:r>
            <a:endParaRPr sz="2400" b="0" i="0" u="none" strike="noStrike" cap="none">
              <a:solidFill>
                <a:srgbClr val="404040"/>
              </a:solidFill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1085850" marR="0" lvl="1" indent="-292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Sources of food, water, shelter</a:t>
            </a:r>
            <a:endParaRPr sz="2000"/>
          </a:p>
          <a:p>
            <a:pPr marL="685800" marR="0" lvl="0" indent="-292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Look up</a:t>
            </a:r>
            <a:endParaRPr sz="2400"/>
          </a:p>
          <a:p>
            <a:pPr marL="1085850" marR="0" lvl="1" indent="-292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Some animals fly and climb trees</a:t>
            </a:r>
            <a:endParaRPr sz="2000"/>
          </a:p>
          <a:p>
            <a:pPr marL="685800" marR="0" lvl="0" indent="-292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n" sz="24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Look down</a:t>
            </a:r>
            <a:endParaRPr sz="2400"/>
          </a:p>
          <a:p>
            <a:pPr marL="1085850" marR="0" lvl="1" indent="-292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•"/>
            </a:pPr>
            <a:r>
              <a:rPr lang="en" sz="16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Some animals spend most of their time on the ground or underground</a:t>
            </a:r>
            <a:endParaRPr sz="2200" b="0" i="0" u="none" strike="noStrike" cap="none">
              <a:solidFill>
                <a:srgbClr val="404040"/>
              </a:solidFill>
              <a:latin typeface="Gentium Book Basic"/>
              <a:ea typeface="Gentium Book Basic"/>
              <a:cs typeface="Gentium Book Basic"/>
              <a:sym typeface="Gentium Book Bas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/>
        </p:nvSpPr>
        <p:spPr>
          <a:xfrm>
            <a:off x="998075" y="269425"/>
            <a:ext cx="75807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Safety First!</a:t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80425"/>
            <a:ext cx="5200363" cy="371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>
            <a:spLocks noGrp="1"/>
          </p:cNvSpPr>
          <p:nvPr>
            <p:ph type="title"/>
          </p:nvPr>
        </p:nvSpPr>
        <p:spPr>
          <a:xfrm>
            <a:off x="2057400" y="666750"/>
            <a:ext cx="4572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4800"/>
              <a:buFont typeface="Roboto Slab"/>
              <a:buNone/>
            </a:pPr>
            <a:r>
              <a:rPr lang="en" sz="48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BioBlitz</a:t>
            </a:r>
            <a:endParaRPr sz="4800" b="1" i="0" u="none" strike="noStrike" cap="none">
              <a:solidFill>
                <a:srgbClr val="DD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body" idx="1"/>
          </p:nvPr>
        </p:nvSpPr>
        <p:spPr>
          <a:xfrm>
            <a:off x="1066800" y="1809750"/>
            <a:ext cx="7086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orgia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BioBlitz until </a:t>
            </a:r>
            <a:r>
              <a:rPr lang="en">
                <a:latin typeface="Gentium Book Basic"/>
                <a:ea typeface="Gentium Book Basic"/>
                <a:cs typeface="Gentium Book Basic"/>
                <a:sym typeface="Gentium Book Basic"/>
              </a:rPr>
              <a:t>end of semester, add from phone when you are out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orgia"/>
              <a:buChar char="•"/>
            </a:pPr>
            <a:r>
              <a:rPr lang="en">
                <a:latin typeface="Gentium Book Basic"/>
                <a:ea typeface="Gentium Book Basic"/>
                <a:cs typeface="Gentium Book Basic"/>
                <a:sym typeface="Gentium Book Basic"/>
              </a:rPr>
              <a:t>Each person needs to enter observations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orgia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May work individually or in (socially distanced) groups</a:t>
            </a:r>
            <a:endParaRPr sz="3200" b="0" i="0" u="none" strike="noStrike" cap="none">
              <a:solidFill>
                <a:srgbClr val="404040"/>
              </a:solidFill>
              <a:latin typeface="Gentium Book Basic"/>
              <a:ea typeface="Gentium Book Basic"/>
              <a:cs typeface="Gentium Book Basic"/>
              <a:sym typeface="Gentium Book Bas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 descr="http://1.bp.blogspot.com/-lganbjAWnwY/Tq3i4Lwq_0I/AAAAAAAAAMM/rJ4QeLIoctM/s1600/IMG_00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3395"/>
            <a:ext cx="1005840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685800" y="514350"/>
            <a:ext cx="7315200" cy="857250"/>
          </a:xfrm>
          <a:prstGeom prst="rect">
            <a:avLst/>
          </a:prstGeom>
          <a:solidFill>
            <a:srgbClr val="F7E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800"/>
              <a:buFont typeface="Roboto Slab"/>
              <a:buNone/>
            </a:pPr>
            <a:r>
              <a:rPr lang="en" sz="3200" b="1" i="0" u="none" strike="noStrike" cap="none">
                <a:solidFill>
                  <a:srgbClr val="8EC641"/>
                </a:solidFill>
                <a:latin typeface="Arial"/>
                <a:ea typeface="Arial"/>
                <a:cs typeface="Arial"/>
                <a:sym typeface="Arial"/>
              </a:rPr>
              <a:t>What is Citizen Science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685800" y="1714500"/>
            <a:ext cx="7735888" cy="1695450"/>
          </a:xfrm>
          <a:prstGeom prst="rect">
            <a:avLst/>
          </a:prstGeom>
          <a:solidFill>
            <a:srgbClr val="F7EBD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Georgia"/>
              <a:buNone/>
            </a:pPr>
            <a: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  <a:t>Projects in which volunteers partner with scientists to answer real-world questions.    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Georgia"/>
              <a:buNone/>
            </a:pPr>
            <a: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  <a:t>          	         </a:t>
            </a:r>
            <a:r>
              <a:rPr lang="en" sz="24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  <a:t>- Cornell Laboratory of Ornithology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orgia"/>
              <a:buNone/>
            </a:pPr>
            <a:endParaRPr sz="3200" b="0" i="0" u="none" strike="noStrike" cap="none">
              <a:solidFill>
                <a:srgbClr val="40404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dt" idx="10"/>
          </p:nvPr>
        </p:nvSpPr>
        <p:spPr>
          <a:xfrm>
            <a:off x="569912" y="4575572"/>
            <a:ext cx="1904999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5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Organisms to include:</a:t>
            </a:r>
            <a:endParaRPr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6"/>
          <p:cNvSpPr txBox="1">
            <a:spLocks noGrp="1"/>
          </p:cNvSpPr>
          <p:nvPr>
            <p:ph type="body" idx="1"/>
          </p:nvPr>
        </p:nvSpPr>
        <p:spPr>
          <a:xfrm>
            <a:off x="968150" y="1228800"/>
            <a:ext cx="7315200" cy="26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Wild animals (including slugs, insects, spiders, birds, mammals, snakes, etc.), plants, fungi, etc. </a:t>
            </a:r>
            <a:endParaRPr/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DON’T INCLUDE: plantings, crops, pets, zoo animals, farm animals, non-living things (e.g. rocks)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>
            <a:spLocks noGrp="1"/>
          </p:cNvSpPr>
          <p:nvPr>
            <p:ph type="title"/>
          </p:nvPr>
        </p:nvSpPr>
        <p:spPr>
          <a:xfrm>
            <a:off x="914400" y="209550"/>
            <a:ext cx="73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800"/>
              <a:buFont typeface="Roboto Slab"/>
              <a:buNone/>
            </a:pPr>
            <a:r>
              <a:rPr lang="en" sz="32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Notifications/Activity</a:t>
            </a:r>
            <a:endParaRPr sz="3200" b="1" i="0" u="none" strike="noStrike" cap="none">
              <a:solidFill>
                <a:srgbClr val="DD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066800"/>
            <a:ext cx="2045662" cy="36385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6115" y="1066801"/>
            <a:ext cx="2046685" cy="36385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3200"/>
              <a:buFont typeface="Roboto Slab"/>
              <a:buNone/>
            </a:pPr>
            <a:r>
              <a:rPr lang="en" sz="32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iNaturalist website – inaturalist.org</a:t>
            </a:r>
            <a:endParaRPr sz="3200" b="1" i="0" u="none" strike="noStrike" cap="none">
              <a:solidFill>
                <a:srgbClr val="DD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1059475" y="1270175"/>
            <a:ext cx="7086600" cy="27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Uploading observations</a:t>
            </a:r>
            <a:endParaRPr sz="3200" b="0" i="0" u="none" strike="noStrike" cap="none">
              <a:solidFill>
                <a:srgbClr val="404040"/>
              </a:solidFill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>
                <a:latin typeface="Gentium Book Basic"/>
                <a:ea typeface="Gentium Book Basic"/>
                <a:cs typeface="Gentium Book Basic"/>
                <a:sym typeface="Gentium Book Basic"/>
              </a:rPr>
              <a:t>Add to project</a:t>
            </a:r>
            <a:endParaRPr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>
                <a:latin typeface="Gentium Book Basic"/>
                <a:ea typeface="Gentium Book Basic"/>
                <a:cs typeface="Gentium Book Basic"/>
                <a:sym typeface="Gentium Book Basic"/>
              </a:rPr>
              <a:t>Check activity (other people/scientists will add identification information, correct or corroborate one another)</a:t>
            </a:r>
            <a:endParaRPr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Georgia"/>
              <a:buNone/>
            </a:pPr>
            <a:endParaRPr sz="3200" b="0" i="0" u="none" strike="noStrike" cap="none">
              <a:solidFill>
                <a:srgbClr val="40404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orgia"/>
              <a:buNone/>
            </a:pPr>
            <a:endParaRPr sz="3200" b="0" i="0" u="none" strike="noStrike" cap="none">
              <a:solidFill>
                <a:srgbClr val="40404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914400" y="285750"/>
            <a:ext cx="73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3200"/>
              <a:buFont typeface="Roboto Slab"/>
              <a:buNone/>
            </a:pPr>
            <a:r>
              <a:rPr lang="en" sz="3200" b="1" i="0" u="none" strike="noStrike" cap="none">
                <a:solidFill>
                  <a:srgbClr val="8EC641"/>
                </a:solidFill>
                <a:latin typeface="Arial"/>
                <a:ea typeface="Arial"/>
                <a:cs typeface="Arial"/>
                <a:sym typeface="Arial"/>
              </a:rPr>
              <a:t>Creating an iNaturalist project</a:t>
            </a:r>
            <a:endParaRPr sz="3200" b="1" i="0" u="none" strike="noStrike" cap="none">
              <a:solidFill>
                <a:srgbClr val="8EC6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1"/>
          </p:nvPr>
        </p:nvSpPr>
        <p:spPr>
          <a:xfrm>
            <a:off x="1066800" y="1200150"/>
            <a:ext cx="7772400" cy="3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Why create an iNaturalist project?</a:t>
            </a:r>
            <a:endParaRPr/>
          </a:p>
          <a:p>
            <a:pPr marL="74295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Gentium Book Basic"/>
              <a:buChar char="•"/>
            </a:pPr>
            <a:r>
              <a:rPr lang="en" sz="24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A call to action</a:t>
            </a:r>
            <a:endParaRPr/>
          </a:p>
          <a:p>
            <a:pPr marL="74295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Gentium Book Basic"/>
              <a:buChar char="•"/>
            </a:pPr>
            <a:r>
              <a:rPr lang="en" sz="24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Collect additional data</a:t>
            </a:r>
            <a:endParaRPr/>
          </a:p>
          <a:p>
            <a:pPr marL="74295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Gentium Book Basic"/>
              <a:buChar char="•"/>
            </a:pPr>
            <a:r>
              <a:rPr lang="en" sz="2400">
                <a:latin typeface="Gentium Book Basic"/>
                <a:ea typeface="Gentium Book Basic"/>
                <a:cs typeface="Gentium Book Basic"/>
                <a:sym typeface="Gentium Book Basic"/>
              </a:rPr>
              <a:t>Learn about biodiversity</a:t>
            </a:r>
            <a:endParaRPr sz="2400"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74295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Gentium Book Basic"/>
              <a:buChar char="•"/>
            </a:pPr>
            <a:r>
              <a:rPr lang="en" sz="2400">
                <a:latin typeface="Gentium Book Basic"/>
                <a:ea typeface="Gentium Book Basic"/>
                <a:cs typeface="Gentium Book Basic"/>
                <a:sym typeface="Gentium Book Basic"/>
              </a:rPr>
              <a:t>Use AI and scientist help with identifications so you can do online research on target organisms</a:t>
            </a:r>
            <a:endParaRPr sz="2400"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74295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Gentium Book Basic"/>
              <a:buChar char="•"/>
            </a:pPr>
            <a:r>
              <a:rPr lang="en" sz="2400">
                <a:latin typeface="Gentium Book Basic"/>
                <a:ea typeface="Gentium Book Basic"/>
                <a:cs typeface="Gentium Book Basic"/>
                <a:sym typeface="Gentium Book Basic"/>
              </a:rPr>
              <a:t>Become more familiar with local organisms</a:t>
            </a:r>
            <a:endParaRPr sz="2400">
              <a:latin typeface="Gentium Book Basic"/>
              <a:ea typeface="Gentium Book Basic"/>
              <a:cs typeface="Gentium Book Basic"/>
              <a:sym typeface="Gentium Book Bas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958200" y="6477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iNaturalist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81000" y="1333500"/>
            <a:ext cx="8469600" cy="3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Georgia"/>
              <a:buNone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 Social network for naturalists and scientists.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Georgia"/>
              <a:buNone/>
            </a:pPr>
            <a:endParaRPr sz="3200" b="0" i="0" u="none" strike="noStrike" cap="none">
              <a:solidFill>
                <a:srgbClr val="40404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9" name="Google Shape;99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00" y="2336090"/>
            <a:ext cx="6586499" cy="2369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 descr="H:\DCIM\101MSDCF\DSC0057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3500" y="952377"/>
            <a:ext cx="5819399" cy="390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1066800" y="167878"/>
            <a:ext cx="82296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iNaturalist Mobile App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914400" y="209550"/>
            <a:ext cx="73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800"/>
              <a:buFont typeface="Roboto Slab"/>
              <a:buNone/>
            </a:pPr>
            <a:r>
              <a:rPr lang="en" sz="3200" b="1" i="0" u="none" strike="noStrike" cap="none">
                <a:solidFill>
                  <a:srgbClr val="8EC641"/>
                </a:solidFill>
                <a:latin typeface="Arial"/>
                <a:ea typeface="Arial"/>
                <a:cs typeface="Arial"/>
                <a:sym typeface="Arial"/>
              </a:rPr>
              <a:t>What is a bioblitz?</a:t>
            </a:r>
            <a:endParaRPr sz="3200" b="1" i="0" u="none" strike="noStrike" cap="none">
              <a:solidFill>
                <a:srgbClr val="8EC6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953475" y="1485900"/>
            <a:ext cx="7315200" cy="26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Georgia"/>
              <a:buNone/>
            </a:pPr>
            <a:r>
              <a:rPr lang="en" sz="3200" b="0" i="1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  <a:t>A bioblitz is an event that focuses on finding and identifying as many species as possible in a specific area over a limited period of time.</a:t>
            </a:r>
            <a:endParaRPr/>
          </a:p>
          <a:p>
            <a:pPr marL="2032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800"/>
              <a:buFont typeface="Georgia"/>
              <a:buNone/>
            </a:pP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br>
              <a:rPr lang="en" sz="3200" b="0" i="0" u="none" strike="noStrike" cap="none">
                <a:solidFill>
                  <a:srgbClr val="404040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sz="3200" b="0" i="0" u="none" strike="noStrike" cap="none">
              <a:solidFill>
                <a:srgbClr val="40404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1066800" y="209550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Pro Tips</a:t>
            </a: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953475" y="1008450"/>
            <a:ext cx="73152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Capture the moment</a:t>
            </a:r>
            <a:endParaRPr sz="3200" b="0" i="0" u="none" strike="noStrike" cap="none">
              <a:solidFill>
                <a:srgbClr val="404040"/>
              </a:solidFill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Focus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Different angles</a:t>
            </a:r>
            <a:endParaRPr sz="3200" b="0" i="0" u="none" strike="noStrike" cap="none">
              <a:solidFill>
                <a:srgbClr val="404040"/>
              </a:solidFill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Know your camera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Looking for wildlife</a:t>
            </a:r>
            <a:endParaRPr sz="3200" b="0" i="0" u="none" strike="noStrike" cap="none">
              <a:solidFill>
                <a:srgbClr val="404040"/>
              </a:solidFill>
              <a:latin typeface="Gentium Book Basic"/>
              <a:ea typeface="Gentium Book Basic"/>
              <a:cs typeface="Gentium Book Basic"/>
              <a:sym typeface="Gentium Book Bas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Gentium Book Basic"/>
              <a:buChar char="•"/>
            </a:pPr>
            <a:r>
              <a:rPr lang="en" sz="3200" b="0" i="0" u="none" strike="noStrike" cap="none">
                <a:solidFill>
                  <a:srgbClr val="404040"/>
                </a:solidFill>
                <a:latin typeface="Gentium Book Basic"/>
                <a:ea typeface="Gentium Book Basic"/>
                <a:cs typeface="Gentium Book Basic"/>
                <a:sym typeface="Gentium Book Basic"/>
              </a:rPr>
              <a:t>Safety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232550" y="148825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Capture the Moment</a:t>
            </a:r>
            <a:endParaRPr/>
          </a:p>
        </p:txBody>
      </p:sp>
      <p:pic>
        <p:nvPicPr>
          <p:cNvPr id="124" name="Google Shape;124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32549" y="1006225"/>
            <a:ext cx="6678900" cy="375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64425" y="1074925"/>
            <a:ext cx="6632700" cy="37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1232550" y="148825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Capture the Moment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0399" y="1009799"/>
            <a:ext cx="6583200" cy="37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1232550" y="148825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900"/>
              <a:buFont typeface="Roboto Slab"/>
              <a:buNone/>
            </a:pPr>
            <a:r>
              <a:rPr lang="en" sz="3600" b="1" i="0" u="none" strike="noStrike" cap="none">
                <a:solidFill>
                  <a:srgbClr val="8EC641"/>
                </a:solidFill>
                <a:latin typeface="Calibri"/>
                <a:ea typeface="Calibri"/>
                <a:cs typeface="Calibri"/>
                <a:sym typeface="Calibri"/>
              </a:rPr>
              <a:t>Capture the Moment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</Words>
  <Application>Microsoft Office PowerPoint</Application>
  <PresentationFormat>On-screen Show (16:9)</PresentationFormat>
  <Paragraphs>62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Gentium Book Basic</vt:lpstr>
      <vt:lpstr>Georgia</vt:lpstr>
      <vt:lpstr>Oxygen</vt:lpstr>
      <vt:lpstr>Roboto Slab</vt:lpstr>
      <vt:lpstr>Simple Light</vt:lpstr>
      <vt:lpstr>    iNaturalist Training</vt:lpstr>
      <vt:lpstr>What is Citizen Science</vt:lpstr>
      <vt:lpstr>iNaturalist</vt:lpstr>
      <vt:lpstr>iNaturalist Mobile App</vt:lpstr>
      <vt:lpstr>What is a bioblitz?</vt:lpstr>
      <vt:lpstr>Pro Tips</vt:lpstr>
      <vt:lpstr>Capture the Moment</vt:lpstr>
      <vt:lpstr>Capture the Moment</vt:lpstr>
      <vt:lpstr>Capture the Moment</vt:lpstr>
      <vt:lpstr>Capture the Moment</vt:lpstr>
      <vt:lpstr>Capture the Moment</vt:lpstr>
      <vt:lpstr>Capture the Moment</vt:lpstr>
      <vt:lpstr>Focus</vt:lpstr>
      <vt:lpstr>Focus</vt:lpstr>
      <vt:lpstr>Take photos of different angles</vt:lpstr>
      <vt:lpstr>Take photos of different angles</vt:lpstr>
      <vt:lpstr>How to look for wildlife</vt:lpstr>
      <vt:lpstr>PowerPoint Presentation</vt:lpstr>
      <vt:lpstr>BioBlitz</vt:lpstr>
      <vt:lpstr>Organisms to include:</vt:lpstr>
      <vt:lpstr>Notifications/Activity</vt:lpstr>
      <vt:lpstr>iNaturalist website – inaturalist.org</vt:lpstr>
      <vt:lpstr>Creating an iNaturalist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iNaturalist Training</dc:title>
  <dc:creator>Kate Richards</dc:creator>
  <cp:lastModifiedBy>Richards, J</cp:lastModifiedBy>
  <cp:revision>1</cp:revision>
  <dcterms:modified xsi:type="dcterms:W3CDTF">2023-09-26T10:18:42Z</dcterms:modified>
</cp:coreProperties>
</file>